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87" r:id="rId2"/>
    <p:sldId id="288" r:id="rId3"/>
    <p:sldId id="290" r:id="rId4"/>
    <p:sldId id="292" r:id="rId5"/>
    <p:sldId id="293" r:id="rId6"/>
    <p:sldId id="294" r:id="rId7"/>
    <p:sldId id="296" r:id="rId8"/>
    <p:sldId id="311" r:id="rId9"/>
    <p:sldId id="299" r:id="rId10"/>
    <p:sldId id="297" r:id="rId11"/>
    <p:sldId id="298" r:id="rId12"/>
    <p:sldId id="300" r:id="rId13"/>
    <p:sldId id="301" r:id="rId14"/>
    <p:sldId id="302" r:id="rId15"/>
    <p:sldId id="304" r:id="rId16"/>
    <p:sldId id="303" r:id="rId17"/>
    <p:sldId id="305" r:id="rId18"/>
    <p:sldId id="306" r:id="rId19"/>
    <p:sldId id="307" r:id="rId20"/>
    <p:sldId id="310" r:id="rId21"/>
    <p:sldId id="308" r:id="rId22"/>
    <p:sldId id="30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86AB8-86E8-4F96-A02D-0AB41D785415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2B39B-55EB-44E9-B937-72CAD0F8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0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endParaRPr lang="ru-RU" sz="8000" dirty="0" smtClean="0">
              <a:latin typeface="+mj-lt"/>
            </a:endParaRPr>
          </a:p>
          <a:p>
            <a:pPr marL="18288" indent="0" algn="ctr">
              <a:buNone/>
            </a:pPr>
            <a:endParaRPr lang="ru-RU" sz="8000" dirty="0">
              <a:latin typeface="+mj-lt"/>
            </a:endParaRPr>
          </a:p>
          <a:p>
            <a:pPr marL="18288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8000" dirty="0" smtClean="0">
              <a:latin typeface="+mj-lt"/>
            </a:endParaRPr>
          </a:p>
          <a:p>
            <a:pPr marL="18288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latin typeface="+mj-lt"/>
              </a:rPr>
              <a:t>ПРОКУРАТУРА ГОРОДА КУРГАНА ИНФОРМИРУЕТ:</a:t>
            </a:r>
          </a:p>
          <a:p>
            <a:pPr marL="18288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latin typeface="+mj-lt"/>
              </a:rPr>
              <a:t>СКАЖИ </a:t>
            </a:r>
          </a:p>
          <a:p>
            <a:pPr marL="18288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latin typeface="+mj-lt"/>
              </a:rPr>
              <a:t>КОРРУПЦИИ </a:t>
            </a:r>
          </a:p>
          <a:p>
            <a:pPr marL="18288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latin typeface="+mj-lt"/>
              </a:rPr>
              <a:t>«НЕТ»!</a:t>
            </a:r>
          </a:p>
          <a:p>
            <a:pPr marL="18288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6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16"/>
            <a:ext cx="4230216" cy="400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50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esent5.com/presentation/3/48025193_438653545.pdf-img/48025193_438653545.pdf-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20688"/>
            <a:ext cx="7704856" cy="56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7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550"/>
            <a:ext cx="8496944" cy="6061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58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01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5" cy="597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3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208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74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415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m-files-new.cdnvideo.ru/lpfile/8/1/2/81273c22668a14f10100964f3c7bbe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1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828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483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200" dirty="0"/>
              <a:t>Федеральным законом от 25 декабря 2008 года №237-ФЗ «О противодействии коррупции» коррупция определена как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 либо совершение вышеуказанных деяний от имени или в интересах юридического лица.</a:t>
            </a:r>
          </a:p>
          <a:p>
            <a:pPr algn="ctr"/>
            <a:r>
              <a:rPr lang="ru-RU" sz="6200" dirty="0"/>
              <a:t>Противодействие коррупции указанным законом определена как деятельность федеральных органов государственной власти, органов </a:t>
            </a:r>
            <a:r>
              <a:rPr lang="ru-RU" sz="6200" dirty="0" smtClean="0"/>
              <a:t>государственной власти </a:t>
            </a:r>
            <a:r>
              <a:rPr lang="ru-RU" sz="6200" dirty="0"/>
              <a:t>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 по предупреждению коррупции, в том числе по выявлению и последующему устранению причин коррупции (профилактика), по выявлению, предупреждению, пресечению, раскрытию и расследованию коррупционных правонарушений (борьба с коррупцией), по минимизации и (или) ликвидации последствий коррупционных правонарушений.</a:t>
            </a:r>
          </a:p>
          <a:p>
            <a:pPr algn="ctr"/>
            <a:r>
              <a:rPr lang="ru-RU" sz="6200" dirty="0"/>
              <a:t>Граждане России, иностранные граждане и лица без гражданства за совершение коррупционных правонарушений несут уголовную, административную, гражданско-правовую и дисциплинарную ответственность в соответствии с законодательством Российской Федерации. </a:t>
            </a:r>
            <a:r>
              <a:rPr lang="ru-RU" sz="6200" dirty="0" smtClean="0"/>
              <a:t>Лицо</a:t>
            </a:r>
            <a:r>
              <a:rPr lang="ru-RU" sz="6200" dirty="0"/>
              <a:t>, совершившее коррупционное правонарушение, по решению суда может быть лишено в соответствии с законодательством РФ права занимать определенные должности государственной и муниципальной службы.</a:t>
            </a:r>
          </a:p>
          <a:p>
            <a:pPr algn="ctr"/>
            <a:r>
              <a:rPr lang="ru-RU" sz="6200" dirty="0"/>
              <a:t> </a:t>
            </a:r>
          </a:p>
          <a:p>
            <a:pPr algn="ctr"/>
            <a:r>
              <a:rPr lang="ru-RU" sz="6200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39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sz="2200" dirty="0" smtClean="0"/>
              <a:t>	</a:t>
            </a:r>
            <a:r>
              <a:rPr lang="ru-RU" sz="3600" dirty="0" smtClean="0"/>
              <a:t>Коррупция отрицательно </a:t>
            </a:r>
            <a:r>
              <a:rPr lang="ru-RU" sz="3600" dirty="0"/>
              <a:t>влияет на все сферы жизни общества. В экономической сфере ведет к упадку развития экономики, финансовой системы, а также всей инфраструктуры </a:t>
            </a:r>
            <a:r>
              <a:rPr lang="ru-RU" sz="3600" dirty="0" smtClean="0"/>
              <a:t>Российского </a:t>
            </a:r>
            <a:r>
              <a:rPr lang="ru-RU" sz="3600" dirty="0"/>
              <a:t>государства. </a:t>
            </a:r>
            <a:endParaRPr lang="ru-RU" sz="3600" dirty="0" smtClean="0"/>
          </a:p>
          <a:p>
            <a:pPr marL="137160" indent="0" algn="just">
              <a:buNone/>
            </a:pPr>
            <a:r>
              <a:rPr lang="ru-RU" sz="3600" dirty="0" smtClean="0"/>
              <a:t>	Коррупция препятствует </a:t>
            </a:r>
            <a:r>
              <a:rPr lang="ru-RU" sz="3600" dirty="0"/>
              <a:t>развитию бизнеса и </a:t>
            </a:r>
            <a:r>
              <a:rPr lang="ru-RU" sz="3600" dirty="0" smtClean="0"/>
              <a:t>сокращает </a:t>
            </a:r>
            <a:r>
              <a:rPr lang="ru-RU" sz="3600" dirty="0"/>
              <a:t>богатство страны.</a:t>
            </a:r>
          </a:p>
          <a:p>
            <a:pPr marL="137160" indent="0" algn="just">
              <a:buNone/>
            </a:pPr>
            <a:r>
              <a:rPr lang="ru-RU" sz="3600" dirty="0" smtClean="0"/>
              <a:t>	В </a:t>
            </a:r>
            <a:r>
              <a:rPr lang="ru-RU" sz="3600" dirty="0"/>
              <a:t>социальной сфере </a:t>
            </a:r>
            <a:r>
              <a:rPr lang="ru-RU" sz="3600" dirty="0" smtClean="0"/>
              <a:t>она способствует </a:t>
            </a:r>
            <a:r>
              <a:rPr lang="ru-RU" sz="3600" dirty="0"/>
              <a:t>снижению уровня жизни населения, </a:t>
            </a:r>
            <a:r>
              <a:rPr lang="ru-RU" sz="3600" dirty="0" smtClean="0"/>
              <a:t>служит </a:t>
            </a:r>
            <a:r>
              <a:rPr lang="ru-RU" sz="3600" dirty="0"/>
              <a:t>причиной раскола общества на богатых и бедных. </a:t>
            </a:r>
            <a:endParaRPr lang="ru-RU" sz="3600" dirty="0" smtClean="0"/>
          </a:p>
          <a:p>
            <a:pPr marL="137160" indent="0" algn="just">
              <a:buNone/>
            </a:pPr>
            <a:r>
              <a:rPr lang="ru-RU" sz="3600" dirty="0" smtClean="0"/>
              <a:t>	Политическая </a:t>
            </a:r>
            <a:r>
              <a:rPr lang="ru-RU" sz="3600" dirty="0"/>
              <a:t>коррупция подрывает престиж страны на </a:t>
            </a:r>
            <a:r>
              <a:rPr lang="ru-RU" sz="3600" dirty="0" smtClean="0"/>
              <a:t>международном уровне, </a:t>
            </a:r>
            <a:r>
              <a:rPr lang="ru-RU" sz="3600" dirty="0"/>
              <a:t>снижает доверие народа к власти. </a:t>
            </a:r>
            <a:endParaRPr lang="ru-RU" sz="3600" dirty="0" smtClean="0"/>
          </a:p>
          <a:p>
            <a:pPr marL="137160" indent="0" algn="just">
              <a:buNone/>
            </a:pPr>
            <a:r>
              <a:rPr lang="ru-RU" sz="3600" dirty="0" smtClean="0"/>
              <a:t>	В </a:t>
            </a:r>
            <a:r>
              <a:rPr lang="ru-RU" sz="3600" dirty="0"/>
              <a:t>нравственно — духовной жизни общества происходит преломление норм морали.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06224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604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23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Начиная с 2004 года ежегодно 9 декабря во всем мире отмечается Международный день борьбы с коррупцией. </a:t>
            </a:r>
            <a:endParaRPr lang="ru-RU" dirty="0" smtClean="0"/>
          </a:p>
          <a:p>
            <a:pPr algn="just"/>
            <a:r>
              <a:rPr lang="ru-RU" dirty="0" smtClean="0"/>
              <a:t>Целью </a:t>
            </a:r>
            <a:r>
              <a:rPr lang="ru-RU" dirty="0"/>
              <a:t>учреждения Международного дня, как указано в резолюции Генеральной Ассамблеи, было углубление понимания проблемы коррупции и роли Конвенции в предупреждении и борьбе с ней.</a:t>
            </a:r>
          </a:p>
          <a:p>
            <a:pPr algn="just"/>
            <a:r>
              <a:rPr lang="ru-RU" dirty="0"/>
              <a:t>В резолюции отсутствуют обычные в таких случаях призывы широко отмечать эту дату и проводить соответствующие мероприятия. Однако это хороший </a:t>
            </a:r>
            <a:r>
              <a:rPr lang="ru-RU" dirty="0" smtClean="0"/>
              <a:t>повод вспомнить </a:t>
            </a:r>
            <a:r>
              <a:rPr lang="ru-RU" dirty="0"/>
              <a:t>о проблеме и еще раз подумать о том, как бороться с этим злом.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662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8208912" cy="619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65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92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728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6000" dirty="0" smtClean="0"/>
              <a:t>Для </a:t>
            </a:r>
            <a:r>
              <a:rPr lang="ru-RU" sz="6000" dirty="0"/>
              <a:t>того чтобы эффективно бороться с коррупцией, необходимо знать ее корни и особенности ее происхождения.</a:t>
            </a:r>
          </a:p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07747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0" y="548680"/>
            <a:ext cx="758484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46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584049" cy="568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7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2" y="0"/>
            <a:ext cx="9157032" cy="728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08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428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2"/>
            <a:ext cx="7920880" cy="583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54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1219</TotalTime>
  <Words>269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ПЕСНИ ПОБЕДЫ</dc:title>
  <dc:creator>proc</dc:creator>
  <cp:lastModifiedBy>proc</cp:lastModifiedBy>
  <cp:revision>118</cp:revision>
  <dcterms:created xsi:type="dcterms:W3CDTF">2021-04-29T03:47:16Z</dcterms:created>
  <dcterms:modified xsi:type="dcterms:W3CDTF">2021-12-08T06:37:01Z</dcterms:modified>
</cp:coreProperties>
</file>